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63" r:id="rId2"/>
    <p:sldId id="257" r:id="rId3"/>
    <p:sldId id="258" r:id="rId4"/>
    <p:sldId id="260" r:id="rId5"/>
    <p:sldId id="261" r:id="rId6"/>
    <p:sldId id="262" r:id="rId7"/>
    <p:sldId id="264" r:id="rId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44000" cy="6856413"/>
            <a:chOff x="0" y="0"/>
            <a:chExt cx="5760" cy="4319"/>
          </a:xfrm>
        </p:grpSpPr>
        <p:sp>
          <p:nvSpPr>
            <p:cNvPr id="5123"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en-US"/>
            </a:p>
          </p:txBody>
        </p:sp>
        <p:sp>
          <p:nvSpPr>
            <p:cNvPr id="512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5125"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en-US"/>
            </a:p>
          </p:txBody>
        </p:sp>
        <p:sp>
          <p:nvSpPr>
            <p:cNvPr id="5126"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512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en-US"/>
            </a:p>
          </p:txBody>
        </p:sp>
        <p:sp>
          <p:nvSpPr>
            <p:cNvPr id="5128"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en-US"/>
            </a:p>
          </p:txBody>
        </p:sp>
        <p:sp>
          <p:nvSpPr>
            <p:cNvPr id="5129"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en-US"/>
            </a:p>
          </p:txBody>
        </p:sp>
        <p:sp>
          <p:nvSpPr>
            <p:cNvPr id="513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5131"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en-US"/>
            </a:p>
          </p:txBody>
        </p:sp>
        <p:sp>
          <p:nvSpPr>
            <p:cNvPr id="513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en-US"/>
            </a:p>
          </p:txBody>
        </p:sp>
        <p:sp>
          <p:nvSpPr>
            <p:cNvPr id="5133"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en-US"/>
            </a:p>
          </p:txBody>
        </p:sp>
        <p:sp>
          <p:nvSpPr>
            <p:cNvPr id="5134"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en-US"/>
            </a:p>
          </p:txBody>
        </p:sp>
        <p:sp>
          <p:nvSpPr>
            <p:cNvPr id="5135"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5136"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en-US"/>
            </a:p>
          </p:txBody>
        </p:sp>
        <p:sp>
          <p:nvSpPr>
            <p:cNvPr id="513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en-US"/>
            </a:p>
          </p:txBody>
        </p:sp>
        <p:sp>
          <p:nvSpPr>
            <p:cNvPr id="513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en-US"/>
            </a:p>
          </p:txBody>
        </p:sp>
        <p:sp>
          <p:nvSpPr>
            <p:cNvPr id="5139"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en-US"/>
            </a:p>
          </p:txBody>
        </p:sp>
        <p:sp>
          <p:nvSpPr>
            <p:cNvPr id="514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en-US"/>
            </a:p>
          </p:txBody>
        </p:sp>
        <p:sp>
          <p:nvSpPr>
            <p:cNvPr id="5141"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en-US"/>
            </a:p>
          </p:txBody>
        </p:sp>
        <p:sp>
          <p:nvSpPr>
            <p:cNvPr id="5142"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en-US"/>
            </a:p>
          </p:txBody>
        </p:sp>
        <p:sp>
          <p:nvSpPr>
            <p:cNvPr id="5143"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en-US"/>
            </a:p>
          </p:txBody>
        </p:sp>
        <p:sp>
          <p:nvSpPr>
            <p:cNvPr id="5144"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en-US"/>
            </a:p>
          </p:txBody>
        </p:sp>
        <p:sp>
          <p:nvSpPr>
            <p:cNvPr id="5145"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en-US"/>
            </a:p>
          </p:txBody>
        </p:sp>
        <p:sp>
          <p:nvSpPr>
            <p:cNvPr id="514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en-US"/>
            </a:p>
          </p:txBody>
        </p:sp>
        <p:sp>
          <p:nvSpPr>
            <p:cNvPr id="514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5148"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en-US"/>
            </a:p>
          </p:txBody>
        </p:sp>
        <p:sp>
          <p:nvSpPr>
            <p:cNvPr id="5149"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en-US"/>
            </a:p>
          </p:txBody>
        </p:sp>
        <p:sp>
          <p:nvSpPr>
            <p:cNvPr id="5150"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en-US"/>
            </a:p>
          </p:txBody>
        </p:sp>
        <p:sp>
          <p:nvSpPr>
            <p:cNvPr id="5151"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515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en-US"/>
            </a:p>
          </p:txBody>
        </p:sp>
        <p:sp>
          <p:nvSpPr>
            <p:cNvPr id="515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en-US"/>
            </a:p>
          </p:txBody>
        </p:sp>
        <p:sp>
          <p:nvSpPr>
            <p:cNvPr id="515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5155"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515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en-US"/>
            </a:p>
          </p:txBody>
        </p:sp>
        <p:sp>
          <p:nvSpPr>
            <p:cNvPr id="515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en-US"/>
            </a:p>
          </p:txBody>
        </p:sp>
        <p:sp>
          <p:nvSpPr>
            <p:cNvPr id="5158"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en-US"/>
            </a:p>
          </p:txBody>
        </p:sp>
        <p:grpSp>
          <p:nvGrpSpPr>
            <p:cNvPr id="5159" name="Group 39"/>
            <p:cNvGrpSpPr>
              <a:grpSpLocks/>
            </p:cNvGrpSpPr>
            <p:nvPr userDrawn="1"/>
          </p:nvGrpSpPr>
          <p:grpSpPr bwMode="auto">
            <a:xfrm>
              <a:off x="0" y="1632"/>
              <a:ext cx="5758" cy="1858"/>
              <a:chOff x="0" y="1632"/>
              <a:chExt cx="5758" cy="1858"/>
            </a:xfrm>
          </p:grpSpPr>
          <p:sp>
            <p:nvSpPr>
              <p:cNvPr id="516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516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en-US"/>
              </a:p>
            </p:txBody>
          </p:sp>
        </p:grpSp>
      </p:grpSp>
      <p:sp>
        <p:nvSpPr>
          <p:cNvPr id="5162"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5163"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5164" name="Rectangle 44"/>
          <p:cNvSpPr>
            <a:spLocks noGrp="1" noChangeArrowheads="1"/>
          </p:cNvSpPr>
          <p:nvPr>
            <p:ph type="dt" sz="quarter" idx="2"/>
          </p:nvPr>
        </p:nvSpPr>
        <p:spPr/>
        <p:txBody>
          <a:bodyPr/>
          <a:lstStyle>
            <a:lvl1pPr>
              <a:defRPr/>
            </a:lvl1pPr>
          </a:lstStyle>
          <a:p>
            <a:endParaRPr lang="en-US"/>
          </a:p>
        </p:txBody>
      </p:sp>
      <p:sp>
        <p:nvSpPr>
          <p:cNvPr id="5165" name="Rectangle 45"/>
          <p:cNvSpPr>
            <a:spLocks noGrp="1" noChangeArrowheads="1"/>
          </p:cNvSpPr>
          <p:nvPr>
            <p:ph type="ftr" sz="quarter" idx="3"/>
          </p:nvPr>
        </p:nvSpPr>
        <p:spPr/>
        <p:txBody>
          <a:bodyPr/>
          <a:lstStyle>
            <a:lvl1pPr>
              <a:defRPr/>
            </a:lvl1pPr>
          </a:lstStyle>
          <a:p>
            <a:endParaRPr lang="en-US"/>
          </a:p>
        </p:txBody>
      </p:sp>
      <p:sp>
        <p:nvSpPr>
          <p:cNvPr id="5166" name="Rectangle 46"/>
          <p:cNvSpPr>
            <a:spLocks noGrp="1" noChangeArrowheads="1"/>
          </p:cNvSpPr>
          <p:nvPr>
            <p:ph type="sldNum" sz="quarter" idx="4"/>
          </p:nvPr>
        </p:nvSpPr>
        <p:spPr/>
        <p:txBody>
          <a:bodyPr/>
          <a:lstStyle>
            <a:lvl1pPr>
              <a:defRPr/>
            </a:lvl1pPr>
          </a:lstStyle>
          <a:p>
            <a:fld id="{D1AD260B-938E-4C25-87BC-943092C62FE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388C732-DB35-40BE-985B-412BA6DD2BF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E430643-160D-4BDF-9E61-8CA62898E32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7923ED-9B1A-4370-A02B-0FDAF3DB8DB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0ADA24B-B133-4780-AB95-4A54BE24781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95AB201-A147-4329-893A-D922149CB02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CDA8C3E-8E9F-4929-AE1C-469D6660A55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497B6FB-ED5C-4AC2-9632-252882F85F5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14E9B47-30B9-4823-98F3-5834AB48A60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678D58B-C69D-4570-9666-1B3EB2E4C58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024A952-BF58-4EAA-99CF-75069401F7B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0"/>
            <a:ext cx="9144000" cy="6856413"/>
            <a:chOff x="0" y="0"/>
            <a:chExt cx="5760" cy="4319"/>
          </a:xfrm>
        </p:grpSpPr>
        <p:sp>
          <p:nvSpPr>
            <p:cNvPr id="4099"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en-US"/>
            </a:p>
          </p:txBody>
        </p:sp>
        <p:sp>
          <p:nvSpPr>
            <p:cNvPr id="4100"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4101"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en-US"/>
            </a:p>
          </p:txBody>
        </p:sp>
        <p:sp>
          <p:nvSpPr>
            <p:cNvPr id="4102"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4103"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en-US"/>
            </a:p>
          </p:txBody>
        </p:sp>
        <p:sp>
          <p:nvSpPr>
            <p:cNvPr id="4104"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en-US"/>
            </a:p>
          </p:txBody>
        </p:sp>
        <p:sp>
          <p:nvSpPr>
            <p:cNvPr id="4105"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en-US"/>
            </a:p>
          </p:txBody>
        </p:sp>
        <p:sp>
          <p:nvSpPr>
            <p:cNvPr id="4106"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4107"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en-US"/>
            </a:p>
          </p:txBody>
        </p:sp>
        <p:sp>
          <p:nvSpPr>
            <p:cNvPr id="4108"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en-US"/>
            </a:p>
          </p:txBody>
        </p:sp>
        <p:sp>
          <p:nvSpPr>
            <p:cNvPr id="4109"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en-US"/>
            </a:p>
          </p:txBody>
        </p:sp>
        <p:sp>
          <p:nvSpPr>
            <p:cNvPr id="4110"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en-US"/>
            </a:p>
          </p:txBody>
        </p:sp>
        <p:sp>
          <p:nvSpPr>
            <p:cNvPr id="4111"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4112"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en-US"/>
            </a:p>
          </p:txBody>
        </p:sp>
        <p:sp>
          <p:nvSpPr>
            <p:cNvPr id="4113"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en-US"/>
            </a:p>
          </p:txBody>
        </p:sp>
        <p:sp>
          <p:nvSpPr>
            <p:cNvPr id="4114"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en-US"/>
            </a:p>
          </p:txBody>
        </p:sp>
        <p:sp>
          <p:nvSpPr>
            <p:cNvPr id="4115"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en-US"/>
            </a:p>
          </p:txBody>
        </p:sp>
        <p:sp>
          <p:nvSpPr>
            <p:cNvPr id="4116"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en-US"/>
            </a:p>
          </p:txBody>
        </p:sp>
        <p:sp>
          <p:nvSpPr>
            <p:cNvPr id="4117"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en-US"/>
            </a:p>
          </p:txBody>
        </p:sp>
        <p:sp>
          <p:nvSpPr>
            <p:cNvPr id="4118"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en-US"/>
            </a:p>
          </p:txBody>
        </p:sp>
        <p:sp>
          <p:nvSpPr>
            <p:cNvPr id="4119"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en-US"/>
            </a:p>
          </p:txBody>
        </p:sp>
        <p:sp>
          <p:nvSpPr>
            <p:cNvPr id="4120"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en-US"/>
            </a:p>
          </p:txBody>
        </p:sp>
        <p:sp>
          <p:nvSpPr>
            <p:cNvPr id="4121"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en-US"/>
            </a:p>
          </p:txBody>
        </p:sp>
        <p:sp>
          <p:nvSpPr>
            <p:cNvPr id="4122"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en-US"/>
            </a:p>
          </p:txBody>
        </p:sp>
        <p:sp>
          <p:nvSpPr>
            <p:cNvPr id="4123"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4124"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en-US"/>
            </a:p>
          </p:txBody>
        </p:sp>
        <p:sp>
          <p:nvSpPr>
            <p:cNvPr id="4125"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en-US"/>
            </a:p>
          </p:txBody>
        </p:sp>
        <p:sp>
          <p:nvSpPr>
            <p:cNvPr id="4126"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en-US"/>
            </a:p>
          </p:txBody>
        </p:sp>
        <p:sp>
          <p:nvSpPr>
            <p:cNvPr id="4127"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4128"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en-US"/>
            </a:p>
          </p:txBody>
        </p:sp>
        <p:sp>
          <p:nvSpPr>
            <p:cNvPr id="4129"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en-US"/>
            </a:p>
          </p:txBody>
        </p:sp>
        <p:sp>
          <p:nvSpPr>
            <p:cNvPr id="4130"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4131"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4132"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en-US"/>
            </a:p>
          </p:txBody>
        </p:sp>
        <p:sp>
          <p:nvSpPr>
            <p:cNvPr id="4133"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en-US"/>
            </a:p>
          </p:txBody>
        </p:sp>
        <p:sp>
          <p:nvSpPr>
            <p:cNvPr id="4134"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en-US"/>
            </a:p>
          </p:txBody>
        </p:sp>
        <p:grpSp>
          <p:nvGrpSpPr>
            <p:cNvPr id="4135" name="Group 39"/>
            <p:cNvGrpSpPr>
              <a:grpSpLocks/>
            </p:cNvGrpSpPr>
            <p:nvPr userDrawn="1"/>
          </p:nvGrpSpPr>
          <p:grpSpPr bwMode="auto">
            <a:xfrm>
              <a:off x="0" y="1632"/>
              <a:ext cx="5758" cy="1858"/>
              <a:chOff x="0" y="1632"/>
              <a:chExt cx="5758" cy="1858"/>
            </a:xfrm>
          </p:grpSpPr>
          <p:sp>
            <p:nvSpPr>
              <p:cNvPr id="4136"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4137"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en-US"/>
              </a:p>
            </p:txBody>
          </p:sp>
        </p:grpSp>
      </p:grpSp>
      <p:sp>
        <p:nvSpPr>
          <p:cNvPr id="4138"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139"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40"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p>
        </p:txBody>
      </p:sp>
      <p:sp>
        <p:nvSpPr>
          <p:cNvPr id="4141"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endParaRPr lang="en-US"/>
          </a:p>
        </p:txBody>
      </p:sp>
      <p:sp>
        <p:nvSpPr>
          <p:cNvPr id="4142"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1CF36EA7-9689-4245-8A99-9EA9DB2B9033}"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Summer Research Fellowships in Neuroscience</a:t>
            </a:r>
          </a:p>
        </p:txBody>
      </p:sp>
      <p:sp>
        <p:nvSpPr>
          <p:cNvPr id="3" name="Content Placeholder 2"/>
          <p:cNvSpPr>
            <a:spLocks noGrp="1"/>
          </p:cNvSpPr>
          <p:nvPr>
            <p:ph idx="1"/>
          </p:nvPr>
        </p:nvSpPr>
        <p:spPr/>
        <p:txBody>
          <a:bodyPr/>
          <a:lstStyle/>
          <a:p>
            <a:pPr marL="0" indent="0" algn="ctr">
              <a:buNone/>
            </a:pPr>
            <a:endParaRPr lang="en-US" dirty="0">
              <a:solidFill>
                <a:srgbClr val="FFFF00"/>
              </a:solidFill>
            </a:endParaRPr>
          </a:p>
          <a:p>
            <a:pPr marL="0" indent="0" algn="ctr">
              <a:buNone/>
            </a:pPr>
            <a:r>
              <a:rPr lang="en-US" dirty="0">
                <a:solidFill>
                  <a:srgbClr val="FFFF00"/>
                </a:solidFill>
              </a:rPr>
              <a:t>Informational Meeting</a:t>
            </a:r>
          </a:p>
          <a:p>
            <a:pPr marL="0" indent="0" algn="ctr">
              <a:buNone/>
            </a:pPr>
            <a:endParaRPr lang="en-US" dirty="0">
              <a:solidFill>
                <a:srgbClr val="FFFF00"/>
              </a:solidFill>
            </a:endParaRPr>
          </a:p>
          <a:p>
            <a:pPr marL="0" indent="0" algn="ctr">
              <a:buNone/>
            </a:pPr>
            <a:r>
              <a:rPr lang="en-US" dirty="0">
                <a:solidFill>
                  <a:srgbClr val="FFFF00"/>
                </a:solidFill>
              </a:rPr>
              <a:t>Summer, 2026</a:t>
            </a:r>
          </a:p>
        </p:txBody>
      </p:sp>
    </p:spTree>
    <p:extLst>
      <p:ext uri="{BB962C8B-B14F-4D97-AF65-F5344CB8AC3E}">
        <p14:creationId xmlns:p14="http://schemas.microsoft.com/office/powerpoint/2010/main" val="1007907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solidFill>
                  <a:srgbClr val="FFFF00"/>
                </a:solidFill>
              </a:rPr>
              <a:t>Application Materials</a:t>
            </a:r>
          </a:p>
        </p:txBody>
      </p:sp>
      <p:sp>
        <p:nvSpPr>
          <p:cNvPr id="6147" name="Rectangle 3"/>
          <p:cNvSpPr>
            <a:spLocks noGrp="1" noChangeArrowheads="1"/>
          </p:cNvSpPr>
          <p:nvPr>
            <p:ph type="body" idx="1"/>
          </p:nvPr>
        </p:nvSpPr>
        <p:spPr/>
        <p:txBody>
          <a:bodyPr/>
          <a:lstStyle/>
          <a:p>
            <a:pPr>
              <a:lnSpc>
                <a:spcPct val="90000"/>
              </a:lnSpc>
            </a:pPr>
            <a:endParaRPr lang="en-US" dirty="0">
              <a:solidFill>
                <a:srgbClr val="FFFF00"/>
              </a:solidFill>
            </a:endParaRPr>
          </a:p>
          <a:p>
            <a:pPr>
              <a:lnSpc>
                <a:spcPct val="90000"/>
              </a:lnSpc>
            </a:pPr>
            <a:r>
              <a:rPr lang="en-US" dirty="0">
                <a:solidFill>
                  <a:srgbClr val="FFFF00"/>
                </a:solidFill>
              </a:rPr>
              <a:t>General  Overview</a:t>
            </a:r>
          </a:p>
          <a:p>
            <a:pPr marL="0" indent="0">
              <a:lnSpc>
                <a:spcPct val="90000"/>
              </a:lnSpc>
              <a:buNone/>
            </a:pPr>
            <a:endParaRPr lang="en-US" dirty="0">
              <a:solidFill>
                <a:srgbClr val="FFFF00"/>
              </a:solidFill>
            </a:endParaRPr>
          </a:p>
          <a:p>
            <a:pPr>
              <a:lnSpc>
                <a:spcPct val="90000"/>
              </a:lnSpc>
            </a:pPr>
            <a:r>
              <a:rPr lang="en-US" dirty="0">
                <a:solidFill>
                  <a:srgbClr val="FFFF00"/>
                </a:solidFill>
              </a:rPr>
              <a:t>Listing of Placement Sites</a:t>
            </a:r>
          </a:p>
          <a:p>
            <a:pPr>
              <a:lnSpc>
                <a:spcPct val="90000"/>
              </a:lnSpc>
              <a:buFont typeface="Wingdings" pitchFamily="2" charset="2"/>
              <a:buNone/>
            </a:pPr>
            <a:endParaRPr lang="en-US" dirty="0">
              <a:solidFill>
                <a:srgbClr val="FFFF00"/>
              </a:solidFill>
            </a:endParaRPr>
          </a:p>
          <a:p>
            <a:pPr>
              <a:lnSpc>
                <a:spcPct val="90000"/>
              </a:lnSpc>
            </a:pPr>
            <a:r>
              <a:rPr lang="en-US" dirty="0">
                <a:solidFill>
                  <a:srgbClr val="FFFF00"/>
                </a:solidFill>
              </a:rPr>
              <a:t>Application Form</a:t>
            </a:r>
          </a:p>
          <a:p>
            <a:pPr>
              <a:lnSpc>
                <a:spcPct val="90000"/>
              </a:lnSpc>
              <a:buFont typeface="Wingdings" pitchFamily="2" charset="2"/>
              <a:buNone/>
            </a:pPr>
            <a:endParaRPr lang="en-US" dirty="0">
              <a:solidFill>
                <a:srgbClr val="FFFF00"/>
              </a:solidFill>
            </a:endParaRPr>
          </a:p>
          <a:p>
            <a:pPr>
              <a:lnSpc>
                <a:spcPct val="90000"/>
              </a:lnSpc>
            </a:pPr>
            <a:r>
              <a:rPr lang="en-US">
                <a:solidFill>
                  <a:srgbClr val="FFFF00"/>
                </a:solidFill>
              </a:rPr>
              <a:t>Recommendation Form</a:t>
            </a:r>
            <a:endParaRPr lang="en-US" dirty="0">
              <a:solidFill>
                <a:srgbClr val="FFFF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sz="3600" dirty="0">
                <a:solidFill>
                  <a:srgbClr val="FFFF00"/>
                </a:solidFill>
              </a:rPr>
              <a:t>General Information</a:t>
            </a:r>
          </a:p>
        </p:txBody>
      </p:sp>
      <p:sp>
        <p:nvSpPr>
          <p:cNvPr id="7171" name="Rectangle 3"/>
          <p:cNvSpPr>
            <a:spLocks noGrp="1" noChangeArrowheads="1"/>
          </p:cNvSpPr>
          <p:nvPr>
            <p:ph type="body" idx="1"/>
          </p:nvPr>
        </p:nvSpPr>
        <p:spPr/>
        <p:txBody>
          <a:bodyPr/>
          <a:lstStyle/>
          <a:p>
            <a:pPr>
              <a:lnSpc>
                <a:spcPct val="80000"/>
              </a:lnSpc>
            </a:pPr>
            <a:r>
              <a:rPr lang="en-US" sz="2400" dirty="0">
                <a:solidFill>
                  <a:srgbClr val="FFFF00"/>
                </a:solidFill>
              </a:rPr>
              <a:t>Fellowships will be awarded to five students.</a:t>
            </a:r>
          </a:p>
          <a:p>
            <a:pPr>
              <a:lnSpc>
                <a:spcPct val="80000"/>
              </a:lnSpc>
            </a:pPr>
            <a:r>
              <a:rPr lang="en-US" sz="2400" dirty="0">
                <a:solidFill>
                  <a:srgbClr val="FFFF00"/>
                </a:solidFill>
              </a:rPr>
              <a:t>One fellowship will be earmarked for applicants from the following underrepresented groups: African American, </a:t>
            </a:r>
            <a:r>
              <a:rPr lang="en-US" sz="2400" dirty="0" err="1">
                <a:solidFill>
                  <a:srgbClr val="FFFF00"/>
                </a:solidFill>
              </a:rPr>
              <a:t>Latinx</a:t>
            </a:r>
            <a:r>
              <a:rPr lang="en-US" sz="2400" dirty="0">
                <a:solidFill>
                  <a:srgbClr val="FFFF00"/>
                </a:solidFill>
              </a:rPr>
              <a:t>, Pacific Islander, Native American students and students with a documented disability.</a:t>
            </a:r>
          </a:p>
          <a:p>
            <a:pPr>
              <a:lnSpc>
                <a:spcPct val="80000"/>
              </a:lnSpc>
            </a:pPr>
            <a:r>
              <a:rPr lang="en-US" sz="2400" dirty="0">
                <a:solidFill>
                  <a:srgbClr val="FFFF00"/>
                </a:solidFill>
              </a:rPr>
              <a:t>Each fellowship is $5000.00.</a:t>
            </a:r>
          </a:p>
          <a:p>
            <a:pPr>
              <a:lnSpc>
                <a:spcPct val="80000"/>
              </a:lnSpc>
            </a:pPr>
            <a:r>
              <a:rPr lang="en-US" sz="2400" dirty="0">
                <a:solidFill>
                  <a:srgbClr val="FFFF00"/>
                </a:solidFill>
              </a:rPr>
              <a:t>Research placements are for 10 weeks.</a:t>
            </a:r>
          </a:p>
          <a:p>
            <a:pPr>
              <a:lnSpc>
                <a:spcPct val="80000"/>
              </a:lnSpc>
            </a:pPr>
            <a:r>
              <a:rPr lang="en-US" sz="2400" dirty="0">
                <a:solidFill>
                  <a:srgbClr val="FFFF00"/>
                </a:solidFill>
              </a:rPr>
              <a:t>Students may choose a lab from the placement site list or coordinate their own placement.</a:t>
            </a:r>
          </a:p>
          <a:p>
            <a:pPr>
              <a:lnSpc>
                <a:spcPct val="80000"/>
              </a:lnSpc>
            </a:pPr>
            <a:r>
              <a:rPr lang="en-US" sz="2400" dirty="0">
                <a:solidFill>
                  <a:srgbClr val="FFFF00"/>
                </a:solidFill>
              </a:rPr>
              <a:t>Open to neuroscience majors across the 5Cs.</a:t>
            </a:r>
          </a:p>
          <a:p>
            <a:pPr>
              <a:lnSpc>
                <a:spcPct val="80000"/>
              </a:lnSpc>
            </a:pPr>
            <a:r>
              <a:rPr lang="en-US" sz="2400" dirty="0">
                <a:solidFill>
                  <a:srgbClr val="FFFF00"/>
                </a:solidFill>
              </a:rPr>
              <a:t>Open to sophomores and juniors.</a:t>
            </a:r>
          </a:p>
          <a:p>
            <a:pPr>
              <a:lnSpc>
                <a:spcPct val="80000"/>
              </a:lnSpc>
            </a:pPr>
            <a:r>
              <a:rPr lang="en-US" sz="2400" dirty="0">
                <a:solidFill>
                  <a:srgbClr val="FFFF00"/>
                </a:solidFill>
              </a:rPr>
              <a:t>You must begin your fellowship by the end of June, 2026.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z="3200" dirty="0">
                <a:solidFill>
                  <a:srgbClr val="FFFF00"/>
                </a:solidFill>
              </a:rPr>
              <a:t>Application Materials</a:t>
            </a:r>
          </a:p>
        </p:txBody>
      </p:sp>
      <p:sp>
        <p:nvSpPr>
          <p:cNvPr id="10243" name="Rectangle 3"/>
          <p:cNvSpPr>
            <a:spLocks noGrp="1" noChangeArrowheads="1"/>
          </p:cNvSpPr>
          <p:nvPr>
            <p:ph type="body" idx="1"/>
          </p:nvPr>
        </p:nvSpPr>
        <p:spPr/>
        <p:txBody>
          <a:bodyPr/>
          <a:lstStyle/>
          <a:p>
            <a:pPr>
              <a:lnSpc>
                <a:spcPct val="80000"/>
              </a:lnSpc>
            </a:pPr>
            <a:r>
              <a:rPr lang="en-US" sz="1600" b="1" dirty="0">
                <a:solidFill>
                  <a:srgbClr val="FFFF00"/>
                </a:solidFill>
              </a:rPr>
              <a:t>Fill out Sections A &amp; D of the application form. Applicants who are selecting labs from the placement site list fill out Section B. Applicants who have coordinated their own placement fill out Section C. Be sure to date and sign your application. Provide one copy of the application form.</a:t>
            </a:r>
          </a:p>
          <a:p>
            <a:pPr>
              <a:lnSpc>
                <a:spcPct val="80000"/>
              </a:lnSpc>
              <a:buFont typeface="Wingdings" pitchFamily="2" charset="2"/>
              <a:buNone/>
            </a:pPr>
            <a:endParaRPr lang="en-US" sz="1600" b="1" dirty="0">
              <a:solidFill>
                <a:srgbClr val="FFFF00"/>
              </a:solidFill>
            </a:endParaRPr>
          </a:p>
          <a:p>
            <a:pPr>
              <a:lnSpc>
                <a:spcPct val="80000"/>
              </a:lnSpc>
            </a:pPr>
            <a:r>
              <a:rPr lang="en-US" sz="1600" b="1" dirty="0">
                <a:solidFill>
                  <a:srgbClr val="FFFF00"/>
                </a:solidFill>
              </a:rPr>
              <a:t>Provide one copy of your academic transcripts (unofficial transcripts are acceptable).</a:t>
            </a:r>
          </a:p>
          <a:p>
            <a:pPr>
              <a:lnSpc>
                <a:spcPct val="80000"/>
              </a:lnSpc>
              <a:buFont typeface="Wingdings" pitchFamily="2" charset="2"/>
              <a:buNone/>
            </a:pPr>
            <a:endParaRPr lang="en-US" sz="1600" b="1" dirty="0">
              <a:solidFill>
                <a:srgbClr val="FFFF00"/>
              </a:solidFill>
            </a:endParaRPr>
          </a:p>
          <a:p>
            <a:pPr>
              <a:lnSpc>
                <a:spcPct val="80000"/>
              </a:lnSpc>
            </a:pPr>
            <a:r>
              <a:rPr lang="en-US" sz="1600" b="1" dirty="0">
                <a:solidFill>
                  <a:srgbClr val="FFFF00"/>
                </a:solidFill>
              </a:rPr>
              <a:t>Provide one copy of your resume or CV.</a:t>
            </a:r>
          </a:p>
          <a:p>
            <a:pPr>
              <a:lnSpc>
                <a:spcPct val="80000"/>
              </a:lnSpc>
              <a:buFont typeface="Wingdings" pitchFamily="2" charset="2"/>
              <a:buNone/>
            </a:pPr>
            <a:endParaRPr lang="en-US" sz="1600" b="1" dirty="0">
              <a:solidFill>
                <a:srgbClr val="FFFF00"/>
              </a:solidFill>
            </a:endParaRPr>
          </a:p>
          <a:p>
            <a:pPr>
              <a:lnSpc>
                <a:spcPct val="80000"/>
              </a:lnSpc>
            </a:pPr>
            <a:r>
              <a:rPr lang="en-US" sz="1600" b="1" dirty="0">
                <a:solidFill>
                  <a:srgbClr val="FFFF00"/>
                </a:solidFill>
              </a:rPr>
              <a:t>Provide a one page statement of your research interests and career goals.</a:t>
            </a:r>
          </a:p>
          <a:p>
            <a:pPr>
              <a:lnSpc>
                <a:spcPct val="80000"/>
              </a:lnSpc>
              <a:buFont typeface="Wingdings" pitchFamily="2" charset="2"/>
              <a:buNone/>
            </a:pPr>
            <a:endParaRPr lang="en-US" sz="1600" b="1" dirty="0">
              <a:solidFill>
                <a:srgbClr val="FFFF00"/>
              </a:solidFill>
            </a:endParaRPr>
          </a:p>
          <a:p>
            <a:pPr>
              <a:lnSpc>
                <a:spcPct val="80000"/>
              </a:lnSpc>
            </a:pPr>
            <a:r>
              <a:rPr lang="en-US" sz="1600" b="1" dirty="0">
                <a:solidFill>
                  <a:srgbClr val="FFFF00"/>
                </a:solidFill>
              </a:rPr>
              <a:t>Provide two letters of recommendation from faculty or employers who are familiar with your work (forms included).</a:t>
            </a:r>
          </a:p>
          <a:p>
            <a:pPr>
              <a:lnSpc>
                <a:spcPct val="80000"/>
              </a:lnSpc>
              <a:buFont typeface="Wingdings" pitchFamily="2" charset="2"/>
              <a:buNone/>
            </a:pPr>
            <a:endParaRPr lang="en-US" sz="1600" b="1" dirty="0">
              <a:solidFill>
                <a:srgbClr val="FFFF00"/>
              </a:solidFill>
            </a:endParaRPr>
          </a:p>
          <a:p>
            <a:pPr>
              <a:lnSpc>
                <a:spcPct val="80000"/>
              </a:lnSpc>
            </a:pPr>
            <a:r>
              <a:rPr lang="en-US" sz="1600" b="1" dirty="0">
                <a:solidFill>
                  <a:srgbClr val="FFFF00"/>
                </a:solidFill>
              </a:rPr>
              <a:t>Completed applications and associated materials are due Monday, February 23rd, 2026.  You can email the materials directly to me at thomas_borowski@pitzer.edu</a:t>
            </a:r>
          </a:p>
          <a:p>
            <a:pPr>
              <a:lnSpc>
                <a:spcPct val="80000"/>
              </a:lnSpc>
              <a:buFont typeface="Wingdings" pitchFamily="2" charset="2"/>
              <a:buNone/>
            </a:pPr>
            <a:r>
              <a:rPr lang="en-US" sz="1600" b="1"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z="3600" dirty="0">
                <a:solidFill>
                  <a:srgbClr val="FFFF00"/>
                </a:solidFill>
              </a:rPr>
              <a:t>Applicant Evaluation</a:t>
            </a:r>
          </a:p>
        </p:txBody>
      </p:sp>
      <p:sp>
        <p:nvSpPr>
          <p:cNvPr id="13315" name="Rectangle 3"/>
          <p:cNvSpPr>
            <a:spLocks noGrp="1" noChangeArrowheads="1"/>
          </p:cNvSpPr>
          <p:nvPr>
            <p:ph type="body" idx="1"/>
          </p:nvPr>
        </p:nvSpPr>
        <p:spPr/>
        <p:txBody>
          <a:bodyPr/>
          <a:lstStyle/>
          <a:p>
            <a:pPr>
              <a:lnSpc>
                <a:spcPct val="90000"/>
              </a:lnSpc>
            </a:pPr>
            <a:r>
              <a:rPr lang="en-US" sz="2400" dirty="0">
                <a:solidFill>
                  <a:srgbClr val="FFFF00"/>
                </a:solidFill>
              </a:rPr>
              <a:t>The applicant pool will be culled to a short list of 10 students.</a:t>
            </a:r>
          </a:p>
          <a:p>
            <a:pPr>
              <a:lnSpc>
                <a:spcPct val="90000"/>
              </a:lnSpc>
            </a:pPr>
            <a:r>
              <a:rPr lang="en-US" sz="2400" dirty="0">
                <a:solidFill>
                  <a:srgbClr val="FFFF00"/>
                </a:solidFill>
              </a:rPr>
              <a:t>Neuroscience faculty from the 5Cs will convene and choose the top five students from the short list.</a:t>
            </a:r>
          </a:p>
          <a:p>
            <a:pPr>
              <a:lnSpc>
                <a:spcPct val="90000"/>
              </a:lnSpc>
            </a:pPr>
            <a:r>
              <a:rPr lang="en-US" sz="2400" dirty="0">
                <a:solidFill>
                  <a:srgbClr val="FFFF00"/>
                </a:solidFill>
              </a:rPr>
              <a:t>Students will be informed of the committee’s decision in writing around Friday, March 27</a:t>
            </a:r>
            <a:r>
              <a:rPr lang="en-US" sz="2400" baseline="30000" dirty="0">
                <a:solidFill>
                  <a:srgbClr val="FFFF00"/>
                </a:solidFill>
              </a:rPr>
              <a:t>th</a:t>
            </a:r>
            <a:r>
              <a:rPr lang="en-US" sz="2400" dirty="0">
                <a:solidFill>
                  <a:srgbClr val="FFFF00"/>
                </a:solidFill>
              </a:rPr>
              <a:t>.</a:t>
            </a:r>
          </a:p>
          <a:p>
            <a:pPr>
              <a:lnSpc>
                <a:spcPct val="90000"/>
              </a:lnSpc>
            </a:pPr>
            <a:r>
              <a:rPr lang="en-US" sz="2400" dirty="0">
                <a:solidFill>
                  <a:srgbClr val="FFFF00"/>
                </a:solidFill>
              </a:rPr>
              <a:t>If needed interviews will then be scheduled with site principal investigators. Site principal investigators will make the final decision of acceptance.</a:t>
            </a:r>
          </a:p>
          <a:p>
            <a:pPr>
              <a:lnSpc>
                <a:spcPct val="90000"/>
              </a:lnSpc>
            </a:pPr>
            <a:r>
              <a:rPr lang="en-US" sz="2400" dirty="0">
                <a:solidFill>
                  <a:srgbClr val="FFFF00"/>
                </a:solidFill>
              </a:rPr>
              <a:t>An organizational meeting with successful applicants will take place sometime in early May. </a:t>
            </a:r>
          </a:p>
          <a:p>
            <a:pPr>
              <a:lnSpc>
                <a:spcPct val="90000"/>
              </a:lnSpc>
              <a:buFont typeface="Wingdings" pitchFamily="2" charset="2"/>
              <a:buNone/>
            </a:pPr>
            <a:endParaRPr lang="en-US" sz="2400" dirty="0">
              <a:solidFill>
                <a:srgbClr val="FFFF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z="2800" dirty="0">
                <a:solidFill>
                  <a:srgbClr val="FFFF00"/>
                </a:solidFill>
              </a:rPr>
              <a:t>Additional Information</a:t>
            </a:r>
          </a:p>
        </p:txBody>
      </p:sp>
      <p:sp>
        <p:nvSpPr>
          <p:cNvPr id="14339" name="Rectangle 3"/>
          <p:cNvSpPr>
            <a:spLocks noGrp="1" noChangeArrowheads="1"/>
          </p:cNvSpPr>
          <p:nvPr>
            <p:ph type="body" idx="1"/>
          </p:nvPr>
        </p:nvSpPr>
        <p:spPr/>
        <p:txBody>
          <a:bodyPr/>
          <a:lstStyle/>
          <a:p>
            <a:pPr>
              <a:lnSpc>
                <a:spcPct val="80000"/>
              </a:lnSpc>
            </a:pPr>
            <a:r>
              <a:rPr lang="en-US" sz="1600" dirty="0">
                <a:solidFill>
                  <a:srgbClr val="FFFF00"/>
                </a:solidFill>
              </a:rPr>
              <a:t>Fellowship stipends will be paid in one installment at the end of June.</a:t>
            </a:r>
          </a:p>
          <a:p>
            <a:pPr>
              <a:lnSpc>
                <a:spcPct val="80000"/>
              </a:lnSpc>
            </a:pPr>
            <a:endParaRPr lang="en-US" sz="1600" dirty="0">
              <a:solidFill>
                <a:srgbClr val="FFFF00"/>
              </a:solidFill>
            </a:endParaRPr>
          </a:p>
          <a:p>
            <a:pPr>
              <a:lnSpc>
                <a:spcPct val="80000"/>
              </a:lnSpc>
            </a:pPr>
            <a:r>
              <a:rPr lang="en-US" sz="1600" dirty="0">
                <a:solidFill>
                  <a:srgbClr val="FFFF00"/>
                </a:solidFill>
              </a:rPr>
              <a:t>Students are required to work a minimum of 40 hrs per week.  This may include weekends and holidays.</a:t>
            </a:r>
          </a:p>
          <a:p>
            <a:pPr>
              <a:lnSpc>
                <a:spcPct val="80000"/>
              </a:lnSpc>
              <a:buFont typeface="Wingdings" pitchFamily="2" charset="2"/>
              <a:buNone/>
            </a:pPr>
            <a:endParaRPr lang="en-US" sz="1600" dirty="0">
              <a:solidFill>
                <a:srgbClr val="FFFF00"/>
              </a:solidFill>
            </a:endParaRPr>
          </a:p>
          <a:p>
            <a:pPr>
              <a:lnSpc>
                <a:spcPct val="80000"/>
              </a:lnSpc>
            </a:pPr>
            <a:r>
              <a:rPr lang="en-US" sz="1600" dirty="0">
                <a:solidFill>
                  <a:srgbClr val="FFFF00"/>
                </a:solidFill>
              </a:rPr>
              <a:t>Students will need to coordinate their own room and board.</a:t>
            </a:r>
          </a:p>
          <a:p>
            <a:pPr>
              <a:lnSpc>
                <a:spcPct val="80000"/>
              </a:lnSpc>
              <a:buFont typeface="Wingdings" pitchFamily="2" charset="2"/>
              <a:buNone/>
            </a:pPr>
            <a:endParaRPr lang="en-US" sz="1600" dirty="0">
              <a:solidFill>
                <a:srgbClr val="FFFF00"/>
              </a:solidFill>
            </a:endParaRPr>
          </a:p>
          <a:p>
            <a:pPr>
              <a:lnSpc>
                <a:spcPct val="80000"/>
              </a:lnSpc>
            </a:pPr>
            <a:r>
              <a:rPr lang="en-US" sz="1600" dirty="0">
                <a:solidFill>
                  <a:srgbClr val="FFFF00"/>
                </a:solidFill>
              </a:rPr>
              <a:t>In early September, SC, CMC &amp; PZ students will present their research at the Summer Undergraduate Research Symposium hosted by the Department of Natural Science.</a:t>
            </a:r>
          </a:p>
          <a:p>
            <a:pPr>
              <a:lnSpc>
                <a:spcPct val="80000"/>
              </a:lnSpc>
              <a:buFont typeface="Wingdings" pitchFamily="2" charset="2"/>
              <a:buNone/>
            </a:pPr>
            <a:endParaRPr lang="en-US" sz="1600" dirty="0">
              <a:solidFill>
                <a:srgbClr val="FFFF00"/>
              </a:solidFill>
            </a:endParaRPr>
          </a:p>
          <a:p>
            <a:pPr>
              <a:lnSpc>
                <a:spcPct val="80000"/>
              </a:lnSpc>
            </a:pPr>
            <a:r>
              <a:rPr lang="en-US" sz="1600" dirty="0">
                <a:solidFill>
                  <a:srgbClr val="FFFF00"/>
                </a:solidFill>
              </a:rPr>
              <a:t>PO &amp; HMC students will present their research at the SURP undergraduate summer research symposium held at Pomona (for PO students) or Harvey </a:t>
            </a:r>
            <a:r>
              <a:rPr lang="en-US" sz="1600" dirty="0" err="1">
                <a:solidFill>
                  <a:srgbClr val="FFFF00"/>
                </a:solidFill>
              </a:rPr>
              <a:t>Mudd</a:t>
            </a:r>
            <a:r>
              <a:rPr lang="en-US" sz="1600" dirty="0">
                <a:solidFill>
                  <a:srgbClr val="FFFF00"/>
                </a:solidFill>
              </a:rPr>
              <a:t> (for HM students).</a:t>
            </a:r>
          </a:p>
          <a:p>
            <a:pPr marL="0" indent="0">
              <a:lnSpc>
                <a:spcPct val="80000"/>
              </a:lnSpc>
              <a:buNone/>
            </a:pPr>
            <a:endParaRPr lang="en-US" sz="1600" dirty="0">
              <a:solidFill>
                <a:srgbClr val="FFFF00"/>
              </a:solidFill>
            </a:endParaRPr>
          </a:p>
          <a:p>
            <a:pPr>
              <a:lnSpc>
                <a:spcPct val="80000"/>
              </a:lnSpc>
            </a:pPr>
            <a:r>
              <a:rPr lang="en-US" sz="1600" dirty="0">
                <a:solidFill>
                  <a:srgbClr val="FFFF00"/>
                </a:solidFill>
              </a:rPr>
              <a:t>International students will need to ensure that work visas and related documents are in order before embarking on their fellowship.</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Important Emails</a:t>
            </a:r>
          </a:p>
        </p:txBody>
      </p:sp>
      <p:sp>
        <p:nvSpPr>
          <p:cNvPr id="3" name="Content Placeholder 2"/>
          <p:cNvSpPr>
            <a:spLocks noGrp="1"/>
          </p:cNvSpPr>
          <p:nvPr>
            <p:ph idx="1"/>
          </p:nvPr>
        </p:nvSpPr>
        <p:spPr/>
        <p:txBody>
          <a:bodyPr/>
          <a:lstStyle/>
          <a:p>
            <a:r>
              <a:rPr lang="en-US" dirty="0">
                <a:solidFill>
                  <a:srgbClr val="FFFF00"/>
                </a:solidFill>
              </a:rPr>
              <a:t>Tom Borowski  thomas_borowski@pitzer.edu</a:t>
            </a:r>
          </a:p>
          <a:p>
            <a:pPr marL="0" indent="0">
              <a:buNone/>
            </a:pPr>
            <a:endParaRPr lang="en-US" dirty="0">
              <a:solidFill>
                <a:srgbClr val="FFFF00"/>
              </a:solidFill>
            </a:endParaRPr>
          </a:p>
        </p:txBody>
      </p:sp>
    </p:spTree>
    <p:extLst>
      <p:ext uri="{BB962C8B-B14F-4D97-AF65-F5344CB8AC3E}">
        <p14:creationId xmlns:p14="http://schemas.microsoft.com/office/powerpoint/2010/main" val="502263527"/>
      </p:ext>
    </p:extLst>
  </p:cSld>
  <p:clrMapOvr>
    <a:masterClrMapping/>
  </p:clrMapOvr>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Beam</Template>
  <TotalTime>899</TotalTime>
  <Words>486</Words>
  <Application>Microsoft Office PowerPoint</Application>
  <PresentationFormat>On-screen Show (4:3)</PresentationFormat>
  <Paragraphs>56</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Wingdings</vt:lpstr>
      <vt:lpstr>Beam</vt:lpstr>
      <vt:lpstr>Summer Research Fellowships in Neuroscience</vt:lpstr>
      <vt:lpstr>Application Materials</vt:lpstr>
      <vt:lpstr>General Information</vt:lpstr>
      <vt:lpstr>Application Materials</vt:lpstr>
      <vt:lpstr>Applicant Evaluation</vt:lpstr>
      <vt:lpstr>Additional Information</vt:lpstr>
      <vt:lpstr>Important Emails</vt:lpstr>
    </vt:vector>
  </TitlesOfParts>
  <Company>Pitzer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Summer Fellowships in Neuroscience  Claremont Colleges 2008</dc:title>
  <dc:creator>chrisp</dc:creator>
  <cp:lastModifiedBy>Tom Borowski</cp:lastModifiedBy>
  <cp:revision>35</cp:revision>
  <dcterms:created xsi:type="dcterms:W3CDTF">2008-01-30T17:01:35Z</dcterms:created>
  <dcterms:modified xsi:type="dcterms:W3CDTF">2025-11-26T20:18:42Z</dcterms:modified>
</cp:coreProperties>
</file>